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Raleway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83A25E9-E136-4BFA-9A40-FC21471B8DAC}">
  <a:tblStyle styleId="{383A25E9-E136-4BFA-9A40-FC21471B8DA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bold.fntdata"/><Relationship Id="rId25" Type="http://schemas.openxmlformats.org/officeDocument/2006/relationships/font" Target="fonts/Raleway-regular.fntdata"/><Relationship Id="rId28" Type="http://schemas.openxmlformats.org/officeDocument/2006/relationships/font" Target="fonts/Raleway-boldItalic.fntdata"/><Relationship Id="rId27" Type="http://schemas.openxmlformats.org/officeDocument/2006/relationships/font" Target="fonts/Raleway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7624ae1e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7624ae1e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7624ae1e6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7624ae1e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75ee02888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75ee02888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7624ae1e6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7624ae1e6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7624ae1e6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7624ae1e6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7624ae1e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7624ae1e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7624ae1e6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7624ae1e6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75ee02888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75ee02888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7624ae1e6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7624ae1e6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7624ae1e6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7624ae1e6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5ee028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5ee028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75ee0288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75ee0288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75ee0288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75ee0288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75ee0288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75ee0288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75ee0288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75ee0288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75ee02888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75ee02888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7624ae1e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7624ae1e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7624ae1e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7624ae1e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x header tool-02.png" id="72" name="Google Shape;7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Marketing Tool Proposal</a:t>
            </a:r>
            <a:endParaRPr/>
          </a:p>
        </p:txBody>
      </p:sp>
      <p:sp>
        <p:nvSpPr>
          <p:cNvPr id="74" name="Google Shape;74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Prepared by: [Name]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Produce Lower Quality Work</a:t>
            </a:r>
            <a:endParaRPr/>
          </a:p>
        </p:txBody>
      </p:sp>
      <p:sp>
        <p:nvSpPr>
          <p:cNvPr id="128" name="Google Shape;128;p22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Explain how not using this tool may result in lower quality work or less effective results.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Loss of Competitive Edge</a:t>
            </a:r>
            <a:endParaRPr/>
          </a:p>
        </p:txBody>
      </p:sp>
      <p:sp>
        <p:nvSpPr>
          <p:cNvPr id="134" name="Google Shape;134;p2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[Explain how using this tool will help you be more competitive. This may include tactics your competition uses that you cannot execute yourself without a tool.]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“But The Tool We Use Now Is Fine”</a:t>
            </a:r>
            <a:endParaRPr/>
          </a:p>
        </p:txBody>
      </p:sp>
      <p:sp>
        <p:nvSpPr>
          <p:cNvPr id="140" name="Google Shape;140;p2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Insert list of limiting factors or roadblocks presented by your current tool.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type="title"/>
          </p:nvPr>
        </p:nvSpPr>
        <p:spPr>
          <a:xfrm>
            <a:off x="311700" y="32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>
                <a:solidFill>
                  <a:srgbClr val="434343"/>
                </a:solidFill>
              </a:rPr>
              <a:t>Current Capabilities</a:t>
            </a:r>
            <a:endParaRPr/>
          </a:p>
        </p:txBody>
      </p:sp>
      <p:sp>
        <p:nvSpPr>
          <p:cNvPr id="146" name="Google Shape;146;p2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[Create a list of tasks your team currently performs with your current tool.]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/>
          <p:nvPr>
            <p:ph type="title"/>
          </p:nvPr>
        </p:nvSpPr>
        <p:spPr>
          <a:xfrm>
            <a:off x="311700" y="32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>
                <a:solidFill>
                  <a:srgbClr val="434343"/>
                </a:solidFill>
              </a:rPr>
              <a:t>Capabilities Required For Success</a:t>
            </a:r>
            <a:endParaRPr/>
          </a:p>
        </p:txBody>
      </p:sp>
      <p:sp>
        <p:nvSpPr>
          <p:cNvPr id="152" name="Google Shape;152;p2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[Create a list of what you want your team to be doing.]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>
                <a:solidFill>
                  <a:srgbClr val="434343"/>
                </a:solidFill>
              </a:rPr>
              <a:t>Overcoming Status Quo</a:t>
            </a:r>
            <a:endParaRPr/>
          </a:p>
        </p:txBody>
      </p:sp>
      <p:sp>
        <p:nvSpPr>
          <p:cNvPr id="158" name="Google Shape;158;p27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[Compare your previous two lists and show how your current tool is outdated and won’t allow your team to tackle projects that you want to be doing.]</a:t>
            </a:r>
            <a:endParaRPr/>
          </a:p>
        </p:txBody>
      </p:sp>
      <p:sp>
        <p:nvSpPr>
          <p:cNvPr id="159" name="Google Shape;159;p27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[Insert tasks you cannot complete with your current toolset here.]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 (AKA The Lizard Brain)</a:t>
            </a:r>
            <a:endParaRPr/>
          </a:p>
        </p:txBody>
      </p:sp>
      <p:sp>
        <p:nvSpPr>
          <p:cNvPr id="165" name="Google Shape;165;p2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[Use this space to explain that: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Fear of change is natural.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the Lizard Brain works.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Encourage them to talk about what makes them </a:t>
            </a:r>
            <a:r>
              <a:rPr lang="en"/>
              <a:t>hesitant</a:t>
            </a:r>
            <a:r>
              <a:rPr lang="en"/>
              <a:t> about a new tool.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Demonstrate the broken process and how the tool helps fix it.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“Why Do We Need To Do These Tasks Anyway?”</a:t>
            </a:r>
            <a:endParaRPr/>
          </a:p>
        </p:txBody>
      </p:sp>
      <p:sp>
        <p:nvSpPr>
          <p:cNvPr id="171" name="Google Shape;171;p29"/>
          <p:cNvSpPr txBox="1"/>
          <p:nvPr>
            <p:ph idx="1" type="body"/>
          </p:nvPr>
        </p:nvSpPr>
        <p:spPr>
          <a:xfrm>
            <a:off x="2400262" y="1554451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[INSERT TACTIC] is important because research from [SOURCE ONE], [SOURCE TWO], and [SOURCE THREE] shows [TASK] helps [BENEFIT ONE], [BENEFIT TWO], and [BENEFIT THREE].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This tool will improve task efficiency by eliminating: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[Step that tool is helping eliminate]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[Step that tool is helping eliminate]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[Step that tool is helping eliminate]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Benefits Of Doing [TASK]</a:t>
            </a:r>
            <a:endParaRPr/>
          </a:p>
        </p:txBody>
      </p:sp>
      <p:sp>
        <p:nvSpPr>
          <p:cNvPr id="177" name="Google Shape;177;p3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[Here’s why we should be doing [TASK] according to these sources: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List sources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List data backing up why task needs to be part of your marketing strategy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Repeat this process for every task that your team wants to take on with the new tool.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Here’s How [INSERT TOOL] Simplifies The Process</a:t>
            </a:r>
            <a:endParaRPr/>
          </a:p>
        </p:txBody>
      </p:sp>
      <p:sp>
        <p:nvSpPr>
          <p:cNvPr id="183" name="Google Shape;183;p3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[Explain how your new tool makes executing tactics or performing tasks easier.]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>
            <p:ph type="title"/>
          </p:nvPr>
        </p:nvSpPr>
        <p:spPr>
          <a:xfrm>
            <a:off x="311700" y="445025"/>
            <a:ext cx="8646300" cy="90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Problem Will This Tool Solve?</a:t>
            </a:r>
            <a:endParaRPr/>
          </a:p>
        </p:txBody>
      </p:sp>
      <p:sp>
        <p:nvSpPr>
          <p:cNvPr id="80" name="Google Shape;80;p14"/>
          <p:cNvSpPr txBox="1"/>
          <p:nvPr>
            <p:ph idx="1" type="body"/>
          </p:nvPr>
        </p:nvSpPr>
        <p:spPr>
          <a:xfrm>
            <a:off x="311700" y="1560175"/>
            <a:ext cx="8520600" cy="300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Enter the problems this tool will solve ...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Jobs To Be Done	</a:t>
            </a:r>
            <a:endParaRPr/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One]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Two]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Three]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Four]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Five]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Tool Feature Requirements</a:t>
            </a:r>
            <a:endParaRPr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One]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Two]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Three]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Four]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Five]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 Comparison</a:t>
            </a:r>
            <a:endParaRPr/>
          </a:p>
        </p:txBody>
      </p:sp>
      <p:graphicFrame>
        <p:nvGraphicFramePr>
          <p:cNvPr id="98" name="Google Shape;98;p17"/>
          <p:cNvGraphicFramePr/>
          <p:nvPr/>
        </p:nvGraphicFramePr>
        <p:xfrm>
          <a:off x="952500" y="1809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{383A25E9-E136-4BFA-9A40-FC21471B8DAC}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Name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 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#1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#2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#3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Tool We’ve Selected Is ...</a:t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[Insert Logo Here]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Cost Justification</a:t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This tool will cost [INSERT PRICE] per [MONTH/YEAR]. Without this tool, however, we run the following risks: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Reduced efficiency.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Lowered effectiveness.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Loss of competitive edge.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Workflow</a:t>
            </a:r>
            <a:endParaRPr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[Task list for one marketing project with time estimates]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Task one [Time estimate: 2 hours]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Proposed Workflow With [INSERT TOOL]</a:t>
            </a:r>
            <a:endParaRPr/>
          </a:p>
        </p:txBody>
      </p:sp>
      <p:sp>
        <p:nvSpPr>
          <p:cNvPr id="122" name="Google Shape;122;p2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[Replicate task list and cross off tasks that are no longer need or tasks that can be completed more quickly. Show new total.]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